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9" roundtripDataSignature="AMtx7mixiMB8IpFPWFIUQWR4mU1EOdiY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italic.fntdata"/><Relationship Id="rId10" Type="http://schemas.openxmlformats.org/officeDocument/2006/relationships/slide" Target="slides/slide5.xml"/><Relationship Id="rId32" Type="http://schemas.openxmlformats.org/officeDocument/2006/relationships/font" Target="fonts/Raleway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customschemas.google.com/relationships/presentationmetadata" Target="meta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3.png>
</file>

<file path=ppt/media/image16.jpg>
</file>

<file path=ppt/media/image2.png>
</file>

<file path=ppt/media/image23.png>
</file>

<file path=ppt/media/image24.png>
</file>

<file path=ppt/media/image26.jpg>
</file>

<file path=ppt/media/image27.png>
</file>

<file path=ppt/media/image29.png>
</file>

<file path=ppt/media/image30.pn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3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3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3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36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30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3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3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3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3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3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3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3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3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3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3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34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3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5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2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unibucro0.sharepoint.com/:p:/s/AlgoritmiAvansati2023/EZyltWa17x1GkvoFa5XqlHkBxXcFIe_kpJDnqtsscbqTpA?e=n71pB9" TargetMode="External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unibucro0.sharepoint.com/:p:/s/AlgoritmiAvansati2023/EZyltWa17x1GkvoFa5XqlHkBxXcFIe_kpJDnqtsscbqTpA?e=n71pB9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unibucro0.sharepoint.com/:p:/s/AlgoritmiAvansati2023/EZyltWa17x1GkvoFa5XqlHkBxXcFIe_kpJDnqtsscbqTpA?e=n71pB9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6.jpg"/><Relationship Id="rId6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6.jpg"/><Relationship Id="rId5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unibucro0.sharepoint.com/:p:/s/AlgoritmiAvansati2023/EZyltWa17x1GkvoFa5XqlHkBxXcFIe_kpJDnqtsscbqTpA?e=n71pB9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9981"/>
              <a:buNone/>
            </a:pPr>
            <a:r>
              <a:rPr lang="ro"/>
              <a:t>Algoritmi Avansați 2023</a:t>
            </a:r>
            <a:br>
              <a:rPr lang="ro"/>
            </a:br>
            <a:r>
              <a:rPr lang="ro"/>
              <a:t>c-9</a:t>
            </a:r>
            <a:br>
              <a:rPr lang="ro"/>
            </a:br>
            <a:r>
              <a:rPr lang="ro" sz="3300"/>
              <a:t>Hamiltonian Cycle Problem, TSP,</a:t>
            </a:r>
            <a:endParaRPr sz="3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ro" sz="3300"/>
              <a:t>bonus: Christofides’ algorithm</a:t>
            </a:r>
            <a:endParaRPr sz="3300"/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60" name="Google Shape;160;p10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Regula triunghiului (recap): Pentru orice triunghi cu lungimea laturilor L</a:t>
            </a:r>
            <a:r>
              <a:rPr b="1" baseline="-25000" lang="ro"/>
              <a:t>1</a:t>
            </a:r>
            <a:r>
              <a:rPr b="1" lang="ro"/>
              <a:t>≥L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3</a:t>
            </a:r>
            <a:r>
              <a:rPr b="1" lang="ro"/>
              <a:t>, avem L</a:t>
            </a:r>
            <a:r>
              <a:rPr b="1" baseline="-25000" lang="ro"/>
              <a:t>3</a:t>
            </a:r>
            <a:r>
              <a:rPr b="1" lang="ro"/>
              <a:t>+L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1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Pentru un graf complet, ponderat, care respectă regula triunghiului, există algoritmi aproximativi pentru rezolvarea TSP! </a:t>
            </a:r>
            <a:endParaRPr b="1"/>
          </a:p>
        </p:txBody>
      </p:sp>
      <p:pic>
        <p:nvPicPr>
          <p:cNvPr id="161" name="Google Shape;16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0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68" name="Google Shape;168;p11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Regula triunghiului (recap): Pentru orice triunghi cu lungimea laturilor L</a:t>
            </a:r>
            <a:r>
              <a:rPr b="1" baseline="-25000" lang="ro"/>
              <a:t>1</a:t>
            </a:r>
            <a:r>
              <a:rPr b="1" lang="ro"/>
              <a:t>≥L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3</a:t>
            </a:r>
            <a:r>
              <a:rPr b="1" lang="ro"/>
              <a:t>, avem L</a:t>
            </a:r>
            <a:r>
              <a:rPr b="1" baseline="-25000" lang="ro"/>
              <a:t>3</a:t>
            </a:r>
            <a:r>
              <a:rPr b="1" lang="ro"/>
              <a:t>+L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1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Pentru un graf complet, ponderat, care respectă regula triunghiului, există algoritmi aproximativi pentru rezolvarea TSP!!! </a:t>
            </a:r>
            <a:endParaRPr b="1"/>
          </a:p>
        </p:txBody>
      </p:sp>
      <p:pic>
        <p:nvPicPr>
          <p:cNvPr id="169" name="Google Shape;16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1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88975" y="4114300"/>
            <a:ext cx="766050" cy="85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77" name="Google Shape;177;p12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Regula triunghiului pe grafuri ne spune că pentru oricare 3 noduri interconectate  </a:t>
            </a:r>
            <a:r>
              <a:rPr b="1" i="1" lang="ro"/>
              <a:t>u,v,w</a:t>
            </a:r>
            <a:r>
              <a:rPr b="1" lang="ro"/>
              <a:t> avem: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len((u,v))≤len((v,w))+len((w,u))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Altfel spus, odată ce am traversat nodurile </a:t>
            </a:r>
            <a:r>
              <a:rPr b="1" i="1" lang="ro"/>
              <a:t>u,v,w</a:t>
            </a:r>
            <a:r>
              <a:rPr b="1" lang="ro"/>
              <a:t> - în această ordine, este mai eficient ca să ne întoarcem în </a:t>
            </a:r>
            <a:r>
              <a:rPr b="1" i="1" lang="ro"/>
              <a:t>u </a:t>
            </a:r>
            <a:r>
              <a:rPr b="1" lang="ro"/>
              <a:t>direct din </a:t>
            </a:r>
            <a:r>
              <a:rPr b="1" i="1" lang="ro"/>
              <a:t>w </a:t>
            </a:r>
            <a:r>
              <a:rPr b="1" lang="ro"/>
              <a:t>decât via </a:t>
            </a:r>
            <a:r>
              <a:rPr b="1" i="1" lang="ro"/>
              <a:t>v</a:t>
            </a:r>
            <a:r>
              <a:rPr b="1" lang="ro"/>
              <a:t>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Observație 2: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G un graf complet, ponderat, care respectă regula triunghiului. Și fie  v</a:t>
            </a:r>
            <a:r>
              <a:rPr b="1" baseline="-25000" lang="ro"/>
              <a:t>1</a:t>
            </a:r>
            <a:r>
              <a:rPr b="1" lang="ro"/>
              <a:t>, v</a:t>
            </a:r>
            <a:r>
              <a:rPr b="1" baseline="-25000" lang="ro"/>
              <a:t>2</a:t>
            </a:r>
            <a:r>
              <a:rPr b="1" lang="ro"/>
              <a:t>, v</a:t>
            </a:r>
            <a:r>
              <a:rPr b="1" baseline="-25000" lang="ro"/>
              <a:t>3</a:t>
            </a:r>
            <a:r>
              <a:rPr b="1" lang="ro"/>
              <a:t>, …., v</a:t>
            </a:r>
            <a:r>
              <a:rPr b="1" baseline="-25000" lang="ro"/>
              <a:t>k</a:t>
            </a:r>
            <a:r>
              <a:rPr b="1" lang="ro"/>
              <a:t>  un lanț în graful G. Atunci avem len((v</a:t>
            </a:r>
            <a:r>
              <a:rPr b="1" baseline="-25000" lang="ro"/>
              <a:t>1</a:t>
            </a:r>
            <a:r>
              <a:rPr b="1" lang="ro"/>
              <a:t>,v</a:t>
            </a:r>
            <a:r>
              <a:rPr b="1" baseline="-25000" lang="ro"/>
              <a:t>k</a:t>
            </a:r>
            <a:r>
              <a:rPr b="1" lang="ro"/>
              <a:t>))≤len(v</a:t>
            </a:r>
            <a:r>
              <a:rPr b="1" baseline="-25000" lang="ro"/>
              <a:t>1</a:t>
            </a:r>
            <a:r>
              <a:rPr b="1" lang="ro"/>
              <a:t>, v</a:t>
            </a:r>
            <a:r>
              <a:rPr b="1" baseline="-25000" lang="ro"/>
              <a:t>2</a:t>
            </a:r>
            <a:r>
              <a:rPr b="1" lang="ro"/>
              <a:t>, v</a:t>
            </a:r>
            <a:r>
              <a:rPr b="1" baseline="-25000" lang="ro"/>
              <a:t>3</a:t>
            </a:r>
            <a:r>
              <a:rPr b="1" lang="ro"/>
              <a:t>, …., v</a:t>
            </a:r>
            <a:r>
              <a:rPr b="1" baseline="-25000" lang="ro"/>
              <a:t>k</a:t>
            </a:r>
            <a:r>
              <a:rPr b="1" lang="ro"/>
              <a:t>)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Justificare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78" name="Google Shape;17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84" name="Google Shape;184;p13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Asemănare dintre MST și TSP?</a:t>
            </a:r>
            <a:endParaRPr b="1" sz="2300"/>
          </a:p>
        </p:txBody>
      </p:sp>
      <p:pic>
        <p:nvPicPr>
          <p:cNvPr id="185" name="Google Shape;18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92" name="Google Shape;192;p14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Asemănare dintre MST și TSP?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Ambele caută un traseu de cost total minim care  sa cuprindă toate nodurile</a:t>
            </a:r>
            <a:endParaRPr b="1" sz="2300"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00" name="Google Shape;200;p15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Diferențe dintre MST și TSP?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 sz="2300"/>
          </a:p>
        </p:txBody>
      </p:sp>
      <p:pic>
        <p:nvPicPr>
          <p:cNvPr id="201" name="Google Shape;20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08" name="Google Shape;208;p16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Diferențe dintre MST și TSP?</a:t>
            </a:r>
            <a:endParaRPr b="1" sz="2300"/>
          </a:p>
          <a:p>
            <a:pPr indent="-3746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300"/>
              <a:buChar char="-"/>
            </a:pPr>
            <a:r>
              <a:rPr b="1" lang="ro" sz="2300"/>
              <a:t>unul este un arbore, altul este un ciclu</a:t>
            </a:r>
            <a:endParaRPr b="1" sz="2300"/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b="1" lang="ro" sz="2300"/>
              <a:t>una este P iar alta este NP hard!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 sz="2300"/>
          </a:p>
        </p:txBody>
      </p:sp>
      <p:pic>
        <p:nvPicPr>
          <p:cNvPr id="209" name="Google Shape;2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216" name="Google Shape;216;p17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Lema 3: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OPT costul soluției optime pentru TSP, iar MST - ponderea totală a unui Arbore parțial de cost minim pe baza aceluiași graf. Avem relația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OPT≥MST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Justificare</a:t>
            </a:r>
            <a:endParaRPr b="1"/>
          </a:p>
        </p:txBody>
      </p:sp>
      <p:pic>
        <p:nvPicPr>
          <p:cNvPr id="217" name="Google Shape;21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18047" y="3258722"/>
            <a:ext cx="5237100" cy="18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24" name="Google Shape;224;p1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ApproxTSP(G)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1: Calculam arborele partial de cost minim T pentru graful G.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2: Alegem un nod u ∈ T pe post de radacina.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3: Γ=Ø.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4: Parcurgere (u, Γ)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5:concatenam nodul u la finalul lui Γ pentru a inchide un ciclu 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6: return Γ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18993"/>
              <a:buNone/>
            </a:pPr>
            <a:r>
              <a:t/>
            </a:r>
            <a:endParaRPr b="1" sz="2300"/>
          </a:p>
        </p:txBody>
      </p:sp>
      <p:pic>
        <p:nvPicPr>
          <p:cNvPr id="225" name="Google Shape;22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32" name="Google Shape;232;p19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76870"/>
              <a:buNone/>
            </a:pPr>
            <a:r>
              <a:t/>
            </a:r>
            <a:endParaRPr b="1" sz="105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76870"/>
              <a:buNone/>
            </a:pPr>
            <a:r>
              <a:t/>
            </a:r>
            <a:endParaRPr b="1" sz="105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6581"/>
              <a:buNone/>
            </a:pPr>
            <a:r>
              <a:rPr b="1" lang="ro" sz="1593"/>
              <a:t>Parcurgere(u, Γ)</a:t>
            </a:r>
            <a:endParaRPr b="1" sz="1593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6581"/>
              <a:buNone/>
            </a:pPr>
            <a:r>
              <a:rPr b="1" lang="ro" sz="1593"/>
              <a:t>1: Concatenam pe u la Γ.</a:t>
            </a:r>
            <a:endParaRPr b="1" sz="1593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6581"/>
              <a:buNone/>
            </a:pPr>
            <a:r>
              <a:rPr b="1" lang="ro" sz="1593"/>
              <a:t>2: pentru fiecare v, fiu al lui u:</a:t>
            </a:r>
            <a:endParaRPr b="1" sz="1593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6581"/>
              <a:buNone/>
            </a:pPr>
            <a:r>
              <a:rPr b="1" lang="ro" sz="1593"/>
              <a:t>3: Parcurgere(v, Γ)</a:t>
            </a:r>
            <a:endParaRPr b="1" sz="1593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80745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80745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80745"/>
              <a:buNone/>
            </a:pPr>
            <a:r>
              <a:t/>
            </a:r>
            <a:endParaRPr b="1" sz="2300"/>
          </a:p>
        </p:txBody>
      </p:sp>
      <p:pic>
        <p:nvPicPr>
          <p:cNvPr id="233" name="Google Shape;23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Ciclu Hamiltomian (HC-Problem)</a:t>
            </a:r>
            <a:endParaRPr/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</a:t>
            </a:r>
            <a:r>
              <a:rPr b="1" i="1" lang="ro"/>
              <a:t>G=(V,E)</a:t>
            </a:r>
            <a:r>
              <a:rPr b="1" lang="ro"/>
              <a:t> un graf neorientat.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Numim </a:t>
            </a:r>
            <a:r>
              <a:rPr b="1" i="1" lang="ro"/>
              <a:t>ciclu hamiltonian</a:t>
            </a:r>
            <a:r>
              <a:rPr b="1" lang="ro"/>
              <a:t> un ciclu în </a:t>
            </a:r>
            <a:r>
              <a:rPr b="1" i="1" lang="ro"/>
              <a:t>G</a:t>
            </a:r>
            <a:r>
              <a:rPr b="1" lang="ro"/>
              <a:t> cu proprietatea că fiecare nod apare exact o singură dată.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HC-Problem este problema de decizie dacă într-un graf oarecare există sau nu un astfel de ciclu.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u="sng"/>
              <a:t>HC-Problem este NP-Completa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40" name="Google Shape;240;p20"/>
          <p:cNvSpPr txBox="1"/>
          <p:nvPr>
            <p:ph idx="1" type="body"/>
          </p:nvPr>
        </p:nvSpPr>
        <p:spPr>
          <a:xfrm>
            <a:off x="729450" y="2078875"/>
            <a:ext cx="80481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Teorema 4: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Algoritmul descris anterior este un algoritm 2-aproximativ pentru TSP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Justificare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 sz="2300"/>
          </a:p>
        </p:txBody>
      </p:sp>
      <p:pic>
        <p:nvPicPr>
          <p:cNvPr id="241" name="Google Shape;24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18047" y="3258722"/>
            <a:ext cx="5237100" cy="18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49" name="Google Shape;249;p21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Se poate oare mai bine?</a:t>
            </a:r>
            <a:endParaRPr b="1" sz="2300"/>
          </a:p>
        </p:txBody>
      </p:sp>
      <p:pic>
        <p:nvPicPr>
          <p:cNvPr id="250" name="Google Shape;25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57" name="Google Shape;257;p22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Se poate oare mai bine?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DA!</a:t>
            </a:r>
            <a:endParaRPr b="1" sz="2300"/>
          </a:p>
        </p:txBody>
      </p:sp>
      <p:pic>
        <p:nvPicPr>
          <p:cNvPr id="258" name="Google Shape;25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89853" y="464902"/>
            <a:ext cx="3065297" cy="20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 BONUS!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Se poate oare mai bine?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Algoritmul lui Christofides!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Un algoritm 3/2 aproximativ</a:t>
            </a:r>
            <a:endParaRPr b="1" sz="2300"/>
          </a:p>
        </p:txBody>
      </p:sp>
      <p:pic>
        <p:nvPicPr>
          <p:cNvPr id="267" name="Google Shape;267;p23"/>
          <p:cNvPicPr preferRelativeResize="0"/>
          <p:nvPr/>
        </p:nvPicPr>
        <p:blipFill rotWithShape="1">
          <a:blip r:embed="rId3">
            <a:alphaModFix/>
          </a:blip>
          <a:srcRect b="39230" l="22822" r="47968" t="7691"/>
          <a:stretch/>
        </p:blipFill>
        <p:spPr>
          <a:xfrm>
            <a:off x="7685575" y="504450"/>
            <a:ext cx="1458427" cy="149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 BONUS!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73" name="Google Shape;273;p24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ChristofidesTSP(G)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1: Calculam T, un APCM in G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2: Fie V∗ ⊂ V multimea de varfuri de grad impar din  T . (va exista mereu un numar par de varfuri de grad impar)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3: Fie graful  G∗ =(V∗, E∗) - graful complet indus de V∗.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4: Calculam M - cuplajul perfect de pondere totala minima pentru G∗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5: reunim multimile M si T , 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6: deoarece toate nodurile au grad par, putem evidentia un ciclu Eulerian Γ in multigraful indus de M U T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7: Pentru fiecare varf din Γ, eliminam toate “dublurile” sale, reducand costul total.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18993"/>
              <a:buNone/>
            </a:pPr>
            <a:r>
              <a:rPr b="1" lang="ro" sz="2300"/>
              <a:t>8: return Γ</a:t>
            </a:r>
            <a:endParaRPr b="1" sz="2300"/>
          </a:p>
        </p:txBody>
      </p:sp>
      <p:pic>
        <p:nvPicPr>
          <p:cNvPr id="274" name="Google Shape;274;p24"/>
          <p:cNvPicPr preferRelativeResize="0"/>
          <p:nvPr/>
        </p:nvPicPr>
        <p:blipFill rotWithShape="1">
          <a:blip r:embed="rId3">
            <a:alphaModFix/>
          </a:blip>
          <a:srcRect b="39230" l="22822" r="47968" t="7691"/>
          <a:stretch/>
        </p:blipFill>
        <p:spPr>
          <a:xfrm>
            <a:off x="7685575" y="504450"/>
            <a:ext cx="1458427" cy="149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4"/>
          <p:cNvPicPr preferRelativeResize="0"/>
          <p:nvPr/>
        </p:nvPicPr>
        <p:blipFill rotWithShape="1">
          <a:blip r:embed="rId4">
            <a:alphaModFix/>
          </a:blip>
          <a:srcRect b="39232" l="44696" r="24151" t="15228"/>
          <a:stretch/>
        </p:blipFill>
        <p:spPr>
          <a:xfrm>
            <a:off x="7229168" y="504450"/>
            <a:ext cx="1914834" cy="157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Next time:</a:t>
            </a:r>
            <a:endParaRPr/>
          </a:p>
        </p:txBody>
      </p:sp>
      <p:sp>
        <p:nvSpPr>
          <p:cNvPr id="281" name="Google Shape;281;p25"/>
          <p:cNvSpPr txBox="1"/>
          <p:nvPr>
            <p:ph idx="1" type="body"/>
          </p:nvPr>
        </p:nvSpPr>
        <p:spPr>
          <a:xfrm>
            <a:off x="729450" y="2078875"/>
            <a:ext cx="48234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ro"/>
              <a:t>Vertex Cover Problem</a:t>
            </a:r>
            <a:br>
              <a:rPr lang="ro"/>
            </a:br>
            <a:r>
              <a:rPr lang="ro"/>
              <a:t>Linear Programming</a:t>
            </a:r>
            <a:endParaRPr/>
          </a:p>
        </p:txBody>
      </p:sp>
      <p:pic>
        <p:nvPicPr>
          <p:cNvPr id="282" name="Google Shape;282;p25"/>
          <p:cNvPicPr preferRelativeResize="0"/>
          <p:nvPr/>
        </p:nvPicPr>
        <p:blipFill rotWithShape="1">
          <a:blip r:embed="rId3">
            <a:alphaModFix/>
          </a:blip>
          <a:srcRect b="35615" l="10602" r="29362" t="2884"/>
          <a:stretch/>
        </p:blipFill>
        <p:spPr>
          <a:xfrm>
            <a:off x="5552845" y="502475"/>
            <a:ext cx="3591153" cy="206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02" name="Google Shape;102;p3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Fie G un graf complet cu ponderi&gt;0 pe muchii.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Evident G este graf hamiltonian, dar se pune problema găsirii ciclului hamiltonian de cost total minim</a:t>
            </a:r>
            <a:r>
              <a:rPr b="1" lang="ro"/>
              <a:t>. 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Costul unui ciclu este suma costurilor muchiilor din componența sa.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3"/>
          <p:cNvPicPr preferRelativeResize="0"/>
          <p:nvPr/>
        </p:nvPicPr>
        <p:blipFill rotWithShape="1">
          <a:blip r:embed="rId4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10" name="Google Shape;110;p4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Fie G un graf complet cu ponderi&gt;0 pe muchii.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Evident G este graf hamiltonian, dar se pune problema găsirii ciclului hamiltonian de cost total minim</a:t>
            </a:r>
            <a:r>
              <a:rPr b="1" lang="ro"/>
              <a:t>. 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Costul unui ciclu este suma costurilor muchiilor din componența sa.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 sa minimizeze costul total al deplasării”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11" name="Google Shape;11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4"/>
          <p:cNvPicPr preferRelativeResize="0"/>
          <p:nvPr/>
        </p:nvPicPr>
        <p:blipFill rotWithShape="1">
          <a:blip r:embed="rId4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18" name="Google Shape;118;p5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Fie G un graf complet cu ponderi&gt;0 pe muchii.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Evident G este graf hamiltonian, dar se pune problema găsirii ciclului hamiltonian de cost total minim</a:t>
            </a:r>
            <a:r>
              <a:rPr b="1" lang="ro"/>
              <a:t>. 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Costul unui ciclu este suma costurilor muchiilor din componența sa.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 sa minimizeze costul total al deplasării”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TSP </a:t>
            </a:r>
            <a:r>
              <a:rPr lang="ro"/>
              <a:t>este o problema </a:t>
            </a:r>
            <a:r>
              <a:rPr b="1" lang="ro"/>
              <a:t>NP-hard</a:t>
            </a:r>
            <a:r>
              <a:rPr lang="ro"/>
              <a:t>. </a:t>
            </a:r>
            <a:r>
              <a:rPr b="1" lang="ro"/>
              <a:t>Găsirea unui algoritm aproximativ este necesara!</a:t>
            </a:r>
            <a:endParaRPr b="1"/>
          </a:p>
        </p:txBody>
      </p:sp>
      <p:pic>
        <p:nvPicPr>
          <p:cNvPr id="119" name="Google Shape;11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5"/>
          <p:cNvPicPr preferRelativeResize="0"/>
          <p:nvPr/>
        </p:nvPicPr>
        <p:blipFill rotWithShape="1">
          <a:blip r:embed="rId4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26" name="Google Shape;126;p6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 sa minimizeze costul total al deplasării”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TSP </a:t>
            </a:r>
            <a:r>
              <a:rPr lang="ro"/>
              <a:t>este o problema </a:t>
            </a:r>
            <a:r>
              <a:rPr b="1" lang="ro"/>
              <a:t>NP-hard</a:t>
            </a:r>
            <a:r>
              <a:rPr lang="ro"/>
              <a:t>. </a:t>
            </a:r>
            <a:r>
              <a:rPr b="1" lang="ro"/>
              <a:t>Găsirea unui algoritm aproximativ este necesara!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După cum vom vedea, nu dispunem de un astfel de algoritm.</a:t>
            </a:r>
            <a:endParaRPr b="1"/>
          </a:p>
        </p:txBody>
      </p:sp>
      <p:pic>
        <p:nvPicPr>
          <p:cNvPr id="127" name="Google Shape;12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6"/>
          <p:cNvPicPr preferRelativeResize="0"/>
          <p:nvPr/>
        </p:nvPicPr>
        <p:blipFill rotWithShape="1">
          <a:blip r:embed="rId4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18400" y="464900"/>
            <a:ext cx="2536750" cy="19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35" name="Google Shape;135;p7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 sa minimizeze costul total al deplasării”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Teorema 1.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Nu există nicio valoare </a:t>
            </a:r>
            <a:r>
              <a:rPr i="1" lang="ro"/>
              <a:t>c</a:t>
            </a:r>
            <a:r>
              <a:rPr lang="ro"/>
              <a:t> pentru care sa existe un algoritm în timp polinomial și care să ofere o soluție cu un factor de aproximare </a:t>
            </a:r>
            <a:r>
              <a:rPr i="1" lang="ro"/>
              <a:t>c</a:t>
            </a:r>
            <a:r>
              <a:rPr lang="ro"/>
              <a:t> pentru TSP, decât dacă </a:t>
            </a:r>
            <a:r>
              <a:rPr b="1" lang="ro"/>
              <a:t>P=NP</a:t>
            </a:r>
            <a:r>
              <a:rPr lang="ro"/>
              <a:t>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Demo: Vom arată că există un asemenea algoritm aproximativ, dacă și numai dacă putem rezolva problema HC în timp polinomial.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ro" u="sng">
                <a:solidFill>
                  <a:schemeClr val="hlink"/>
                </a:solidFill>
                <a:hlinkClick r:id="rId3"/>
              </a:rPr>
              <a:t>Justificare</a:t>
            </a:r>
            <a:endParaRPr/>
          </a:p>
        </p:txBody>
      </p:sp>
      <p:pic>
        <p:nvPicPr>
          <p:cNvPr id="136" name="Google Shape;13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7"/>
          <p:cNvPicPr preferRelativeResize="0"/>
          <p:nvPr/>
        </p:nvPicPr>
        <p:blipFill rotWithShape="1">
          <a:blip r:embed="rId5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18400" y="464900"/>
            <a:ext cx="2536750" cy="19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44" name="Google Shape;144;p8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45" name="Google Shape;14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8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52" name="Google Shape;152;p9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Regula triunghiului (recap): Pentru orice triunghi cu lungimea laturilor L</a:t>
            </a:r>
            <a:r>
              <a:rPr b="1" baseline="-25000" lang="ro"/>
              <a:t>1</a:t>
            </a:r>
            <a:r>
              <a:rPr b="1" lang="ro"/>
              <a:t>≥L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3</a:t>
            </a:r>
            <a:r>
              <a:rPr b="1" lang="ro"/>
              <a:t>, avem L</a:t>
            </a:r>
            <a:r>
              <a:rPr b="1" baseline="-25000" lang="ro"/>
              <a:t>3</a:t>
            </a:r>
            <a:r>
              <a:rPr b="1" lang="ro"/>
              <a:t>+L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1</a:t>
            </a:r>
            <a:endParaRPr b="1" baseline="-25000"/>
          </a:p>
        </p:txBody>
      </p:sp>
      <p:pic>
        <p:nvPicPr>
          <p:cNvPr id="153" name="Google Shape;15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9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